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68"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40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F82E98EF-9A19-4CD6-976F-6F31E5A707E9}" type="datetimeFigureOut">
              <a:rPr lang="en-US" smtClean="0"/>
              <a:t>12/29/2018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4561BDE-536C-4CA6-83C2-4E2A3026689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82E98EF-9A19-4CD6-976F-6F31E5A707E9}"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F82E98EF-9A19-4CD6-976F-6F31E5A707E9}" type="datetimeFigureOut">
              <a:rPr lang="en-US" smtClean="0"/>
              <a:t>12/29/2018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F82E98EF-9A19-4CD6-976F-6F31E5A707E9}" type="datetimeFigureOut">
              <a:rPr lang="en-US" smtClean="0"/>
              <a:t>12/29/2018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2E98EF-9A19-4CD6-976F-6F31E5A707E9}" type="datetimeFigureOut">
              <a:rPr lang="en-US" smtClean="0"/>
              <a:t>12/29/2018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82E98EF-9A19-4CD6-976F-6F31E5A707E9}"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F82E98EF-9A19-4CD6-976F-6F31E5A707E9}"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4561BDE-536C-4CA6-83C2-4E2A3026689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2E98EF-9A19-4CD6-976F-6F31E5A707E9}" type="datetimeFigureOut">
              <a:rPr lang="en-US" smtClean="0"/>
              <a:t>12/29/2018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561BDE-536C-4CA6-83C2-4E2A3026689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rtl="1"/>
            <a:r>
              <a:rPr lang="ar-SA" dirty="0">
                <a:effectLst/>
              </a:rPr>
              <a:t>وراثة </a:t>
            </a:r>
            <a:r>
              <a:rPr lang="ar-SA" dirty="0" smtClean="0">
                <a:effectLst/>
              </a:rPr>
              <a:t>عملي</a:t>
            </a:r>
            <a:r>
              <a:rPr lang="ar-IQ" dirty="0" smtClean="0">
                <a:effectLst/>
              </a:rPr>
              <a:t/>
            </a:r>
            <a:br>
              <a:rPr lang="ar-IQ" dirty="0" smtClean="0">
                <a:effectLst/>
              </a:rPr>
            </a:br>
            <a:r>
              <a:rPr lang="ar-IQ" sz="4000" b="1" dirty="0" smtClean="0">
                <a:solidFill>
                  <a:prstClr val="black"/>
                </a:solidFill>
              </a:rPr>
              <a:t>المرحلة الثالثة/ وقاية نبات</a:t>
            </a:r>
            <a:endParaRPr lang="en-US" dirty="0"/>
          </a:p>
        </p:txBody>
      </p:sp>
      <p:sp>
        <p:nvSpPr>
          <p:cNvPr id="3" name="عنوان فرعي 2"/>
          <p:cNvSpPr>
            <a:spLocks noGrp="1"/>
          </p:cNvSpPr>
          <p:nvPr>
            <p:ph type="subTitle" idx="1"/>
          </p:nvPr>
        </p:nvSpPr>
        <p:spPr>
          <a:xfrm>
            <a:off x="533400" y="3228536"/>
            <a:ext cx="8287072" cy="3629464"/>
          </a:xfrm>
        </p:spPr>
        <p:txBody>
          <a:bodyPr>
            <a:normAutofit/>
          </a:bodyPr>
          <a:lstStyle/>
          <a:p>
            <a:pPr algn="ctr"/>
            <a:endParaRPr lang="ar-IQ" sz="4000" b="1" dirty="0" smtClean="0">
              <a:solidFill>
                <a:prstClr val="black"/>
              </a:solidFill>
              <a:ea typeface="+mj-ea"/>
              <a:cs typeface="Times New Roman"/>
            </a:endParaRPr>
          </a:p>
          <a:p>
            <a:pPr algn="ctr"/>
            <a:r>
              <a:rPr lang="ar-IQ" sz="5800" dirty="0" smtClean="0"/>
              <a:t>مكونات الخلية</a:t>
            </a:r>
            <a:endParaRPr lang="ar-IQ" sz="5800" b="1" dirty="0">
              <a:solidFill>
                <a:prstClr val="black"/>
              </a:solidFill>
              <a:ea typeface="+mj-ea"/>
              <a:cs typeface="Times New Roman"/>
            </a:endParaRPr>
          </a:p>
          <a:p>
            <a:pPr algn="ctr"/>
            <a:r>
              <a:rPr lang="ar-IQ" sz="4000" b="1" dirty="0" smtClean="0">
                <a:solidFill>
                  <a:prstClr val="black"/>
                </a:solidFill>
                <a:ea typeface="+mj-ea"/>
                <a:cs typeface="Times New Roman"/>
              </a:rPr>
              <a:t>د</a:t>
            </a:r>
            <a:r>
              <a:rPr lang="ar-IQ" sz="4000" b="1" dirty="0">
                <a:solidFill>
                  <a:prstClr val="black"/>
                </a:solidFill>
                <a:ea typeface="+mj-ea"/>
                <a:cs typeface="Times New Roman"/>
              </a:rPr>
              <a:t>. وسن فوزي فاضل</a:t>
            </a:r>
            <a:endParaRPr lang="en-US" dirty="0"/>
          </a:p>
        </p:txBody>
      </p:sp>
    </p:spTree>
    <p:extLst>
      <p:ext uri="{BB962C8B-B14F-4D97-AF65-F5344CB8AC3E}">
        <p14:creationId xmlns:p14="http://schemas.microsoft.com/office/powerpoint/2010/main" val="1443566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rtl="1"/>
            <a:r>
              <a:rPr lang="ar-SA" dirty="0"/>
              <a:t> النّواة</a:t>
            </a:r>
            <a:r>
              <a:rPr lang="en-US" dirty="0"/>
              <a:t>Nucleolus</a:t>
            </a:r>
            <a:r>
              <a:rPr lang="ar-SA" dirty="0"/>
              <a:t>: تُعدُّ النّواة من أوضحِ </a:t>
            </a:r>
            <a:r>
              <a:rPr lang="ar-SA" dirty="0" err="1"/>
              <a:t>العُضَيَّات</a:t>
            </a:r>
            <a:r>
              <a:rPr lang="ar-SA" dirty="0"/>
              <a:t> التي يُمكن مشاهدتها في الخليّة الحيّة، إذ تظهرُ كجسمٍ كُرويٍّ على الأغلبِ محاطٍ بغلافٍ نوويٍّ مزدوجٍ يحتوي على العديدِ من الثّقوب التي تسمحُ بتبادلِ الموادِّ من النّواة وإليه. يُطلق على النّواة مركزُ التّحكم، وذلك لاحتوائها على مادة الوراثة</a:t>
            </a:r>
            <a:r>
              <a:rPr lang="en-US" dirty="0"/>
              <a:t> (DNA) </a:t>
            </a:r>
            <a:r>
              <a:rPr lang="ar-SA" dirty="0"/>
              <a:t>التي تحملُ جميعَ المعلومات اللّازمة لبناء بروتينات الخليّة، وبالإضافة إلى ذلك فإنّ النّواةَ تحوي جسماً كُروياً يُدعى النُّويّة لها دورٌ مهمٌ في بناءِ </a:t>
            </a:r>
            <a:r>
              <a:rPr lang="ar-SA" dirty="0" err="1"/>
              <a:t>الرايبوسومات</a:t>
            </a:r>
            <a:r>
              <a:rPr lang="ar-SA" dirty="0"/>
              <a:t>. </a:t>
            </a:r>
            <a:r>
              <a:rPr lang="ar-IQ" dirty="0"/>
              <a:t>وتتكون من</a:t>
            </a:r>
            <a:endParaRPr lang="en-US" dirty="0"/>
          </a:p>
          <a:p>
            <a:pPr algn="r" rtl="1"/>
            <a:endParaRPr lang="en-US" dirty="0"/>
          </a:p>
        </p:txBody>
      </p:sp>
    </p:spTree>
    <p:extLst>
      <p:ext uri="{BB962C8B-B14F-4D97-AF65-F5344CB8AC3E}">
        <p14:creationId xmlns:p14="http://schemas.microsoft.com/office/powerpoint/2010/main" val="990161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lvl="0" rtl="1"/>
            <a:r>
              <a:rPr lang="ar-IQ" dirty="0"/>
              <a:t>الغشاء او الغلاف النووي : يوفر اتصالا منتظما بين مواد النواة ومواد </a:t>
            </a:r>
            <a:r>
              <a:rPr lang="ar-IQ" dirty="0" err="1"/>
              <a:t>السايتوبلازم</a:t>
            </a:r>
            <a:r>
              <a:rPr lang="ar-IQ" dirty="0"/>
              <a:t> من خلال احتوائه ثقوب دقيقة تمر من خلالها بعض جزئيات المواد.</a:t>
            </a:r>
            <a:endParaRPr lang="en-US" dirty="0"/>
          </a:p>
          <a:p>
            <a:pPr lvl="0" rtl="1"/>
            <a:r>
              <a:rPr lang="ar-IQ" dirty="0" err="1"/>
              <a:t>البلازم</a:t>
            </a:r>
            <a:r>
              <a:rPr lang="ar-IQ" dirty="0"/>
              <a:t> النووي</a:t>
            </a:r>
            <a:r>
              <a:rPr lang="en-US" dirty="0"/>
              <a:t>Nucleoplasm</a:t>
            </a:r>
            <a:r>
              <a:rPr lang="ar-IQ" dirty="0"/>
              <a:t>: سائل هلامي عديم اللون تتوزع فيه المحتويات النووية والمتمثلة بالنوية والشبكة </a:t>
            </a:r>
            <a:r>
              <a:rPr lang="ar-IQ" dirty="0" err="1"/>
              <a:t>الكروماتينية</a:t>
            </a:r>
            <a:endParaRPr lang="en-US" dirty="0"/>
          </a:p>
          <a:p>
            <a:pPr lvl="0" rtl="1"/>
            <a:r>
              <a:rPr lang="ar-IQ" dirty="0"/>
              <a:t>النوية: وتقع في مركز النواة وتدخل في تخليق </a:t>
            </a:r>
            <a:r>
              <a:rPr lang="ar-IQ" dirty="0" err="1"/>
              <a:t>الرايبوسومات</a:t>
            </a:r>
            <a:r>
              <a:rPr lang="ar-IQ" dirty="0"/>
              <a:t> وتتكون من البروتين والحامض النووي </a:t>
            </a:r>
            <a:r>
              <a:rPr lang="en-US" dirty="0"/>
              <a:t>RNA </a:t>
            </a:r>
          </a:p>
          <a:p>
            <a:pPr algn="r" rtl="1"/>
            <a:endParaRPr lang="en-US" dirty="0"/>
          </a:p>
        </p:txBody>
      </p:sp>
    </p:spTree>
    <p:extLst>
      <p:ext uri="{BB962C8B-B14F-4D97-AF65-F5344CB8AC3E}">
        <p14:creationId xmlns:p14="http://schemas.microsoft.com/office/powerpoint/2010/main" val="2220523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lvl="0" rtl="1"/>
            <a:r>
              <a:rPr lang="ar-IQ" dirty="0"/>
              <a:t>الشبكة </a:t>
            </a:r>
            <a:r>
              <a:rPr lang="ar-IQ" dirty="0" err="1"/>
              <a:t>الكروما</a:t>
            </a:r>
            <a:r>
              <a:rPr lang="ar-IQ" dirty="0"/>
              <a:t> </a:t>
            </a:r>
            <a:r>
              <a:rPr lang="ar-IQ" dirty="0" err="1"/>
              <a:t>تينية</a:t>
            </a:r>
            <a:r>
              <a:rPr lang="en-US" dirty="0" err="1"/>
              <a:t>Chromatine</a:t>
            </a:r>
            <a:r>
              <a:rPr lang="en-US" dirty="0"/>
              <a:t> network</a:t>
            </a:r>
            <a:r>
              <a:rPr lang="ar-IQ" dirty="0"/>
              <a:t>: تراكيب خيطية متداخلة غير منتظمة الشكل تظهر اثناء الانقسام الخلوي مكونة من عدد محدد من التراكيب العضوية التي تسمى الكروموسومات</a:t>
            </a:r>
            <a:endParaRPr lang="en-US" dirty="0"/>
          </a:p>
          <a:p>
            <a:pPr rtl="1"/>
            <a:r>
              <a:rPr lang="ar-IQ" dirty="0"/>
              <a:t>الكروموسومات </a:t>
            </a:r>
            <a:r>
              <a:rPr lang="en-US" dirty="0"/>
              <a:t>Chromosomes</a:t>
            </a:r>
            <a:r>
              <a:rPr lang="ar-IQ" dirty="0"/>
              <a:t>: تحمل الجينات ( الموروثات) التي عن طريقها تنقل المعلومات الوراثية من جيل </a:t>
            </a:r>
            <a:r>
              <a:rPr lang="ar-IQ" dirty="0" err="1"/>
              <a:t>لاخر</a:t>
            </a:r>
            <a:r>
              <a:rPr lang="ar-IQ" dirty="0"/>
              <a:t> وتنظم العمليات الخلوية.</a:t>
            </a:r>
            <a:endParaRPr lang="en-US" dirty="0"/>
          </a:p>
          <a:p>
            <a:endParaRPr lang="en-US" dirty="0"/>
          </a:p>
        </p:txBody>
      </p:sp>
    </p:spTree>
    <p:extLst>
      <p:ext uri="{BB962C8B-B14F-4D97-AF65-F5344CB8AC3E}">
        <p14:creationId xmlns:p14="http://schemas.microsoft.com/office/powerpoint/2010/main" val="867778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yui_3_5_1_1_1539422824841_896" descr="https://tse3.mm.bing.net/th?id=OIP.93OIPKHu_V8Izpyql3HulwAAAA&amp;pid=15.1&amp;P=0&amp;w=369&amp;h=15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88640"/>
            <a:ext cx="9143999" cy="6669360"/>
          </a:xfrm>
          <a:prstGeom prst="rect">
            <a:avLst/>
          </a:prstGeom>
          <a:noFill/>
          <a:ln>
            <a:noFill/>
          </a:ln>
        </p:spPr>
      </p:pic>
    </p:spTree>
    <p:extLst>
      <p:ext uri="{BB962C8B-B14F-4D97-AF65-F5344CB8AC3E}">
        <p14:creationId xmlns:p14="http://schemas.microsoft.com/office/powerpoint/2010/main" val="1106673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814276"/>
            <a:ext cx="9543308" cy="6043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788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rtl="1"/>
            <a:r>
              <a:rPr lang="ar-SA" dirty="0"/>
              <a:t> هل تتشابه الخلايا في الإنسان والحيوان والنّبات؟ </a:t>
            </a:r>
            <a:endParaRPr lang="en-US" dirty="0"/>
          </a:p>
          <a:p>
            <a:r>
              <a:rPr lang="ar-SA" dirty="0"/>
              <a:t> تركيب الخليّة ووظائفها ومكوّناتها:  التّركيب المشترك للخليّة النّباتية والخليّة الحيوانيّة تشترك الخلايا المُكوّنة لأجسام الكائنات الحيّة المُختلفة في بعض التّراكيب، إذ يوجد بعض التّراكيب المُشتركة بين الخليّة النّباتية والخليّة الحيوانيّة، فكلاهما يحتوي على غشاءٍ بلازميٍّ وسيتوبلازم ونُواة: </a:t>
            </a:r>
            <a:endParaRPr lang="en-US" dirty="0"/>
          </a:p>
        </p:txBody>
      </p:sp>
    </p:spTree>
    <p:extLst>
      <p:ext uri="{BB962C8B-B14F-4D97-AF65-F5344CB8AC3E}">
        <p14:creationId xmlns:p14="http://schemas.microsoft.com/office/powerpoint/2010/main" val="2209878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r>
              <a:rPr lang="ar-SA"/>
              <a:t>الغشاء البلازميّ : تُحاط الخلايا جميعُها بغشاء بلازميّ يحمي مكوناتِها الدّاخلية، ويتكّون من طبقتين من الدهونِ </a:t>
            </a:r>
            <a:r>
              <a:rPr lang="ar-SA" dirty="0" err="1"/>
              <a:t>المُفَسْفَرة</a:t>
            </a:r>
            <a:r>
              <a:rPr lang="ar-SA" dirty="0"/>
              <a:t> تتخلَّلها جزيئاتٌ من البروتينات التي توجد على سطح الغشاء، أو قد تكون مُنْدَسَّة خلال طبقتيّ الدّهون </a:t>
            </a:r>
            <a:r>
              <a:rPr lang="ar-SA" dirty="0" err="1"/>
              <a:t>المُفَسْفَرة</a:t>
            </a:r>
            <a:r>
              <a:rPr lang="ar-SA" dirty="0"/>
              <a:t>. يمتازُ الغشاءُ البلازميّ بالخاصّية النّفاذية الاختيارية؛ فهو يُنظّم عمليّة تبادل المواد بين الخليّة والوسطِ الُمحيط بها، وذلك بإدخال الموادّ اللّازمة للقيام بالعمليّات الحيويّة والتّخلص من فضلاتِ نواتجِ هذه العمليّات، وهو كذلك يُكسب الخليّة هويّة مُحدّدة وذلك لوجودِ مستقبلاتٍ بروتينيّة.</a:t>
            </a:r>
            <a:endParaRPr lang="en-US" dirty="0"/>
          </a:p>
          <a:p>
            <a:endParaRPr lang="en-US" dirty="0"/>
          </a:p>
        </p:txBody>
      </p:sp>
    </p:spTree>
    <p:extLst>
      <p:ext uri="{BB962C8B-B14F-4D97-AF65-F5344CB8AC3E}">
        <p14:creationId xmlns:p14="http://schemas.microsoft.com/office/powerpoint/2010/main" val="16765152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100</TotalTime>
  <Words>325</Words>
  <Application>Microsoft Office PowerPoint</Application>
  <PresentationFormat>عرض على الشاشة (3:4)‏</PresentationFormat>
  <Paragraphs>13</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تدفق</vt:lpstr>
      <vt:lpstr>وراثة عملي المرحلة الثالثة/ وقاية نبات</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الفاكهة مستديمة الخضرة  (العملي) المرحلة الرابعة / بستنة وهندسة حدائق م. الاولى</dc:title>
  <dc:creator>DELL</dc:creator>
  <cp:lastModifiedBy>DELL</cp:lastModifiedBy>
  <cp:revision>20</cp:revision>
  <dcterms:created xsi:type="dcterms:W3CDTF">2018-12-28T09:16:32Z</dcterms:created>
  <dcterms:modified xsi:type="dcterms:W3CDTF">2018-12-29T09:23:50Z</dcterms:modified>
</cp:coreProperties>
</file>